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4" r:id="rId2"/>
    <p:sldId id="257" r:id="rId3"/>
    <p:sldId id="263" r:id="rId4"/>
    <p:sldId id="258" r:id="rId5"/>
    <p:sldId id="259" r:id="rId6"/>
    <p:sldId id="262" r:id="rId7"/>
    <p:sldId id="261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87" d="100"/>
          <a:sy n="87" d="100"/>
        </p:scale>
        <p:origin x="1524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ggy Fonke" userId="5067e8a028e24e04" providerId="LiveId" clId="{81881F07-A317-4A2A-AB08-88A0C30F5E4B}"/>
    <pc:docChg chg="custSel addSld modSld sldOrd">
      <pc:chgData name="Peggy Fonke" userId="5067e8a028e24e04" providerId="LiveId" clId="{81881F07-A317-4A2A-AB08-88A0C30F5E4B}" dt="2025-10-06T19:09:30.426" v="30" actId="20577"/>
      <pc:docMkLst>
        <pc:docMk/>
      </pc:docMkLst>
      <pc:sldChg chg="ord">
        <pc:chgData name="Peggy Fonke" userId="5067e8a028e24e04" providerId="LiveId" clId="{81881F07-A317-4A2A-AB08-88A0C30F5E4B}" dt="2025-10-06T19:09:13.483" v="2"/>
        <pc:sldMkLst>
          <pc:docMk/>
          <pc:sldMk cId="1098672066" sldId="257"/>
        </pc:sldMkLst>
      </pc:sldChg>
      <pc:sldChg chg="addSp delSp modSp new mod modClrScheme chgLayout">
        <pc:chgData name="Peggy Fonke" userId="5067e8a028e24e04" providerId="LiveId" clId="{81881F07-A317-4A2A-AB08-88A0C30F5E4B}" dt="2025-10-06T19:09:30.426" v="30" actId="20577"/>
        <pc:sldMkLst>
          <pc:docMk/>
          <pc:sldMk cId="3706265672" sldId="264"/>
        </pc:sldMkLst>
        <pc:spChg chg="del mod ord">
          <ac:chgData name="Peggy Fonke" userId="5067e8a028e24e04" providerId="LiveId" clId="{81881F07-A317-4A2A-AB08-88A0C30F5E4B}" dt="2025-10-06T19:09:20.741" v="3" actId="700"/>
          <ac:spMkLst>
            <pc:docMk/>
            <pc:sldMk cId="3706265672" sldId="264"/>
            <ac:spMk id="2" creationId="{28C9E15C-0D62-AB47-C333-2EF68E1CFF31}"/>
          </ac:spMkLst>
        </pc:spChg>
        <pc:spChg chg="del mod ord">
          <ac:chgData name="Peggy Fonke" userId="5067e8a028e24e04" providerId="LiveId" clId="{81881F07-A317-4A2A-AB08-88A0C30F5E4B}" dt="2025-10-06T19:09:20.741" v="3" actId="700"/>
          <ac:spMkLst>
            <pc:docMk/>
            <pc:sldMk cId="3706265672" sldId="264"/>
            <ac:spMk id="3" creationId="{9709F719-63AA-B218-7750-F2B8543533F7}"/>
          </ac:spMkLst>
        </pc:spChg>
        <pc:spChg chg="add mod ord">
          <ac:chgData name="Peggy Fonke" userId="5067e8a028e24e04" providerId="LiveId" clId="{81881F07-A317-4A2A-AB08-88A0C30F5E4B}" dt="2025-10-06T19:09:30.426" v="30" actId="20577"/>
          <ac:spMkLst>
            <pc:docMk/>
            <pc:sldMk cId="3706265672" sldId="264"/>
            <ac:spMk id="4" creationId="{5E7ECAB3-0A5B-EF7A-3952-49F25D78BDB5}"/>
          </ac:spMkLst>
        </pc:spChg>
        <pc:spChg chg="add mod ord">
          <ac:chgData name="Peggy Fonke" userId="5067e8a028e24e04" providerId="LiveId" clId="{81881F07-A317-4A2A-AB08-88A0C30F5E4B}" dt="2025-10-06T19:09:20.741" v="3" actId="700"/>
          <ac:spMkLst>
            <pc:docMk/>
            <pc:sldMk cId="3706265672" sldId="264"/>
            <ac:spMk id="5" creationId="{DAC2DF9A-2C42-2386-7C47-F4C1C91693F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396FA-FA93-4F74-9C69-4A653A37580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B55E8F28-944F-4030-BC19-DA93EE867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604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396FA-FA93-4F74-9C69-4A653A37580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55E8F28-944F-4030-BC19-DA93EE867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394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396FA-FA93-4F74-9C69-4A653A37580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55E8F28-944F-4030-BC19-DA93EE867FB5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634261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396FA-FA93-4F74-9C69-4A653A37580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55E8F28-944F-4030-BC19-DA93EE867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8130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396FA-FA93-4F74-9C69-4A653A37580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55E8F28-944F-4030-BC19-DA93EE867FB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290940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396FA-FA93-4F74-9C69-4A653A37580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55E8F28-944F-4030-BC19-DA93EE867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3081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396FA-FA93-4F74-9C69-4A653A37580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E8F28-944F-4030-BC19-DA93EE867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6797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396FA-FA93-4F74-9C69-4A653A37580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E8F28-944F-4030-BC19-DA93EE867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896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396FA-FA93-4F74-9C69-4A653A37580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E8F28-944F-4030-BC19-DA93EE867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388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396FA-FA93-4F74-9C69-4A653A37580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55E8F28-944F-4030-BC19-DA93EE867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00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396FA-FA93-4F74-9C69-4A653A37580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55E8F28-944F-4030-BC19-DA93EE867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087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396FA-FA93-4F74-9C69-4A653A37580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55E8F28-944F-4030-BC19-DA93EE867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996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396FA-FA93-4F74-9C69-4A653A37580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E8F28-944F-4030-BC19-DA93EE867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66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396FA-FA93-4F74-9C69-4A653A37580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E8F28-944F-4030-BC19-DA93EE867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284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396FA-FA93-4F74-9C69-4A653A37580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E8F28-944F-4030-BC19-DA93EE867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685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396FA-FA93-4F74-9C69-4A653A37580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55E8F28-944F-4030-BC19-DA93EE867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937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B396FA-FA93-4F74-9C69-4A653A37580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55E8F28-944F-4030-BC19-DA93EE867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826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E7ECAB3-0A5B-EF7A-3952-49F25D78BD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Exit Interviews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AC2DF9A-2C42-2386-7C47-F4C1C91693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265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CC100-9076-EB2F-928C-AF74CCACA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 and Objectives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DC5ABE-111C-6CC6-95DB-1958B637F7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Cornerstone membership, like any organization, experiences ebb and flow.  </a:t>
            </a:r>
          </a:p>
          <a:p>
            <a:pPr lvl="1"/>
            <a:r>
              <a:rPr lang="en-US" dirty="0"/>
              <a:t>	Some people leave.  New people join.  </a:t>
            </a:r>
          </a:p>
          <a:p>
            <a:pPr lvl="1"/>
            <a:r>
              <a:rPr lang="en-US" dirty="0"/>
              <a:t>	The hope is that more join than leave. </a:t>
            </a:r>
          </a:p>
          <a:p>
            <a:r>
              <a:rPr lang="en-US" dirty="0"/>
              <a:t>It is important for The Cornerstone to understand why people consider The Cornerstone yet choose not to join or stay.  </a:t>
            </a:r>
          </a:p>
          <a:p>
            <a:pPr lvl="1"/>
            <a:r>
              <a:rPr lang="en-US" dirty="0"/>
              <a:t>This understanding has led to positive adjustments</a:t>
            </a:r>
          </a:p>
          <a:p>
            <a:r>
              <a:rPr lang="en-US" dirty="0"/>
              <a:t>We encourage each Branch to conduct Informal  interviews as people consider The Cornerstone but choose not to join, or as members elect not to return to The Cornerstone. </a:t>
            </a:r>
          </a:p>
        </p:txBody>
      </p:sp>
    </p:spTree>
    <p:extLst>
      <p:ext uri="{BB962C8B-B14F-4D97-AF65-F5344CB8AC3E}">
        <p14:creationId xmlns:p14="http://schemas.microsoft.com/office/powerpoint/2010/main" val="1098672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B1872-BAFC-9B09-EB50-C6A30FB77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should conduct the interview?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718254-982D-98B7-8355-52E6134C17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trusted member of the Branch leadership</a:t>
            </a:r>
          </a:p>
          <a:p>
            <a:pPr lvl="1"/>
            <a:r>
              <a:rPr lang="en-US" dirty="0"/>
              <a:t>Trusted by the member being interviewed</a:t>
            </a:r>
          </a:p>
          <a:p>
            <a:pPr lvl="1"/>
            <a:r>
              <a:rPr lang="en-US" dirty="0"/>
              <a:t>Trusted to be a generous listener</a:t>
            </a:r>
          </a:p>
          <a:p>
            <a:pPr lvl="1"/>
            <a:r>
              <a:rPr lang="en-US" dirty="0"/>
              <a:t>Trusted to keep the information CONFIDENTIAL 	</a:t>
            </a:r>
          </a:p>
        </p:txBody>
      </p:sp>
    </p:spTree>
    <p:extLst>
      <p:ext uri="{BB962C8B-B14F-4D97-AF65-F5344CB8AC3E}">
        <p14:creationId xmlns:p14="http://schemas.microsoft.com/office/powerpoint/2010/main" val="2815795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D6C23-B219-4FED-A0AB-F7BE70F25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Email Introduction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F1D3A7-F4E7-AD2F-2ACF-0140E31B76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Suggest reaching out via email to ask for an interview.</a:t>
            </a:r>
          </a:p>
          <a:p>
            <a:pPr lvl="1"/>
            <a:r>
              <a:rPr lang="en-US" dirty="0"/>
              <a:t>Hello, this is xx from The Cornerstone.  I understand you have decided not to continue with The Cornerstone.  The Cornerstone is always striving to improve what we do.   I wonder if you would be willing to talk with me and help  me understand your perceptions of The Cornerstone and your reasons for not continuing. </a:t>
            </a:r>
          </a:p>
          <a:p>
            <a:pPr lvl="1"/>
            <a:r>
              <a:rPr lang="en-US" dirty="0"/>
              <a:t>Please let me know if you are willing to talk and when would be a good time. </a:t>
            </a:r>
          </a:p>
          <a:p>
            <a:pPr lvl="1"/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926492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BD0BB-1533-FAF3-A39A-E6C426530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Typical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07BF04-0904-B9C4-D169-CD22A04D4A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en-US" dirty="0"/>
              <a:t>Why did you decide not to join/leave? </a:t>
            </a:r>
          </a:p>
          <a:p>
            <a:pPr lvl="1"/>
            <a:r>
              <a:rPr lang="en-US" dirty="0"/>
              <a:t>Did you choose another faith-based activity rather than The Cornerstone? </a:t>
            </a:r>
          </a:p>
          <a:p>
            <a:pPr lvl="1"/>
            <a:r>
              <a:rPr lang="en-US" dirty="0"/>
              <a:t>Why did you choose that other activity? What about that activity is appealing?</a:t>
            </a:r>
          </a:p>
          <a:p>
            <a:pPr lvl="1"/>
            <a:r>
              <a:rPr lang="en-US" dirty="0"/>
              <a:t>What could be different about The Cornerstone that would make it more appealing?</a:t>
            </a:r>
          </a:p>
          <a:p>
            <a:pPr lvl="2"/>
            <a:r>
              <a:rPr lang="en-US" dirty="0"/>
              <a:t>Only if needed, further prompt with;</a:t>
            </a:r>
          </a:p>
          <a:p>
            <a:pPr lvl="3"/>
            <a:r>
              <a:rPr lang="en-US" dirty="0"/>
              <a:t>Anything to do with the meeting</a:t>
            </a:r>
          </a:p>
          <a:p>
            <a:pPr lvl="3"/>
            <a:r>
              <a:rPr lang="en-US" dirty="0"/>
              <a:t>Anything to do with the location</a:t>
            </a:r>
          </a:p>
          <a:p>
            <a:pPr lvl="1"/>
            <a:r>
              <a:rPr lang="en-US" dirty="0"/>
              <a:t>Would you consider joining/returning in the future?</a:t>
            </a:r>
          </a:p>
          <a:p>
            <a:pPr lvl="2"/>
            <a:r>
              <a:rPr lang="en-US" dirty="0"/>
              <a:t>Why or why not?</a:t>
            </a:r>
          </a:p>
          <a:p>
            <a:r>
              <a:rPr lang="en-US" dirty="0"/>
              <a:t>Do not attempt to talk them into changing their mind.  Do not challenge their rationale.  Just listen!</a:t>
            </a:r>
          </a:p>
        </p:txBody>
      </p:sp>
    </p:spTree>
    <p:extLst>
      <p:ext uri="{BB962C8B-B14F-4D97-AF65-F5344CB8AC3E}">
        <p14:creationId xmlns:p14="http://schemas.microsoft.com/office/powerpoint/2010/main" val="29585682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47526EA-4FD2-C1BC-16BB-43E292939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8E2EC6-09CF-AF60-8C58-7689A20CE5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720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4AF35-9EAE-867E-9B88-97056F8F1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6151" y="229176"/>
            <a:ext cx="6589199" cy="1280890"/>
          </a:xfrm>
        </p:spPr>
        <p:txBody>
          <a:bodyPr/>
          <a:lstStyle/>
          <a:p>
            <a:r>
              <a:rPr lang="en-US" dirty="0"/>
              <a:t>Young mom with kids – considered but declined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7E74A6-3F2F-A897-37FF-B44A3B53DD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52023"/>
            <a:ext cx="7886700" cy="5505978"/>
          </a:xfrm>
        </p:spPr>
        <p:txBody>
          <a:bodyPr>
            <a:noAutofit/>
          </a:bodyPr>
          <a:lstStyle/>
          <a:p>
            <a:r>
              <a:rPr lang="en-US" sz="1000" dirty="0"/>
              <a:t>Thank you for reaching out! </a:t>
            </a:r>
            <a:r>
              <a:rPr lang="en-US" sz="1000" dirty="0">
                <a:highlight>
                  <a:srgbClr val="FFFF00"/>
                </a:highlight>
              </a:rPr>
              <a:t>I have been praying about this opportunity, and I am just feeling that it may not be the best fit for me right now. I have been torn because I loved our zoom meeting so much, but I feel like I want to go in a different direction with my scripture study. </a:t>
            </a:r>
          </a:p>
          <a:p>
            <a:r>
              <a:rPr lang="en-US" sz="1000" b="1" dirty="0"/>
              <a:t>Please help me better understand the ‘different direction’ you are taking.  Was there anything about The Cornerstone that made you hesitate to join?</a:t>
            </a:r>
          </a:p>
          <a:p>
            <a:br>
              <a:rPr lang="en-US" sz="1000" dirty="0">
                <a:highlight>
                  <a:srgbClr val="FFFF00"/>
                </a:highlight>
              </a:rPr>
            </a:br>
            <a:r>
              <a:rPr lang="en-US" sz="1000" dirty="0"/>
              <a:t>I really want to find the time to finish my bible in a year study and to pray the rosary every day and to do my spiritual free reading because this all makes me so happy, and I feel like I may be trying to do too much adding The Cornerstone study on top of this as I struggle to do even those things! </a:t>
            </a:r>
          </a:p>
          <a:p>
            <a:r>
              <a:rPr lang="en-US" sz="1000" dirty="0"/>
              <a:t>I know you all said there is never a good/ right time, but I just feel in my gut that I am trying to do too much and I’m going to burn out.</a:t>
            </a:r>
          </a:p>
          <a:p>
            <a:pPr algn="l"/>
            <a:r>
              <a:rPr lang="en-US" sz="1000" b="0" i="0" dirty="0">
                <a:solidFill>
                  <a:srgbClr val="222222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I learned about the 20 minutes a day of reading studying and questions and although this is not a lot of time and definitely doable and important to read scripture daily… I got sad because I felt like Id be stressed about the homework vs doing my rosary everyday and my other spiritual reading I’m eager to get to (many books in my lineup). </a:t>
            </a:r>
          </a:p>
          <a:p>
            <a:pPr algn="l"/>
            <a:r>
              <a:rPr lang="en-US" sz="1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I also am really really enjoying my Bible in a year podcast that is 20 minutes a day! It is amazing learning about the whole bible again and giving me a good education and foundation for when teaching my kids about all the various stories etc. I feared if I had Cornerstone study my daily rosary devotion and BIY would fall by wayside and I want to do them! </a:t>
            </a:r>
          </a:p>
          <a:p>
            <a:pPr algn="l"/>
            <a:r>
              <a:rPr lang="en-US" sz="1000" b="0" i="0" dirty="0">
                <a:solidFill>
                  <a:srgbClr val="222222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I also learned that for the entire year we would read one book of the bible which is so awesome for a deeper dive, but I still feel like I need that broad overview and refresher on the whole bible/ all the books like the BIY provides. </a:t>
            </a:r>
          </a:p>
          <a:p>
            <a:pPr algn="l"/>
            <a:r>
              <a:rPr lang="en-US" sz="1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I also am starting/ leading weekly rosary on Thursday mornings at St Austin. </a:t>
            </a:r>
            <a:br>
              <a:rPr lang="en-US" sz="1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</a:br>
            <a:endParaRPr lang="en-US" sz="1000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en-US" sz="1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Last but not least, as you know I am craving free time with Lucy Mae and Sonny Boy while they are young and not in school 5 days a week, so I decided to sorta pause all day activities and just soak up this time with them doing, spending time outside and reading </a:t>
            </a:r>
            <a:r>
              <a:rPr lang="en-US" sz="10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etc</a:t>
            </a:r>
            <a:r>
              <a:rPr lang="en-US" sz="1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! </a:t>
            </a:r>
          </a:p>
          <a:p>
            <a:pPr algn="l"/>
            <a:r>
              <a:rPr lang="en-US" sz="1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Long story short, I prayed about it, and I feel like I was trying to do too much because it all sounds so wonderful and I had to reset and slow down. I known others who do Cornerstone may love it and think I’m making a bad choice but its what I feel like is right for me right now. </a:t>
            </a:r>
          </a:p>
          <a:p>
            <a:pPr marL="0" indent="0">
              <a:buNone/>
            </a:pPr>
            <a:br>
              <a:rPr lang="en-US" sz="1000" dirty="0"/>
            </a:b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4154492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6A94AD-6270-BF24-38DB-B52C1B984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Posting Interview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D1127D-D331-B993-85A5-BF39A1B094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5201" y="1905000"/>
            <a:ext cx="6591985" cy="3777622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Go to the admin help center on the Cornerstone Website. </a:t>
            </a:r>
          </a:p>
          <a:p>
            <a:pPr lvl="1"/>
            <a:r>
              <a:rPr lang="en-US" dirty="0"/>
              <a:t>Click on the link that says: Post Exit Interview Results</a:t>
            </a:r>
          </a:p>
          <a:p>
            <a:pPr lvl="1"/>
            <a:r>
              <a:rPr lang="en-US" dirty="0"/>
              <a:t>Copy and paste your interview findings. </a:t>
            </a:r>
          </a:p>
          <a:p>
            <a:pPr lvl="2"/>
            <a:r>
              <a:rPr lang="en-US" dirty="0"/>
              <a:t>Summary of relevant elements of conversation </a:t>
            </a:r>
          </a:p>
          <a:p>
            <a:pPr lvl="1"/>
            <a:r>
              <a:rPr lang="en-US" dirty="0"/>
              <a:t>Please record relevant demographics such as:</a:t>
            </a:r>
          </a:p>
          <a:p>
            <a:pPr lvl="2"/>
            <a:r>
              <a:rPr lang="en-US" dirty="0"/>
              <a:t>Branch</a:t>
            </a:r>
          </a:p>
          <a:p>
            <a:pPr lvl="2"/>
            <a:r>
              <a:rPr lang="en-US" dirty="0"/>
              <a:t>Age Group (young, middle, older) and Gender of Respondent</a:t>
            </a:r>
          </a:p>
          <a:p>
            <a:pPr lvl="3"/>
            <a:r>
              <a:rPr lang="en-US" dirty="0"/>
              <a:t>Family, such as # of children </a:t>
            </a:r>
          </a:p>
          <a:p>
            <a:pPr lvl="3"/>
            <a:r>
              <a:rPr lang="en-US" dirty="0"/>
              <a:t>Working/not working</a:t>
            </a:r>
          </a:p>
          <a:p>
            <a:pPr lvl="2"/>
            <a:r>
              <a:rPr lang="en-US" dirty="0"/>
              <a:t>Approximate Number of years in The Cornerstone</a:t>
            </a:r>
          </a:p>
          <a:p>
            <a:pPr lvl="1"/>
            <a:r>
              <a:rPr lang="en-US" dirty="0"/>
              <a:t>DO NOT INCLUDE THE PERSON’S NAME</a:t>
            </a:r>
          </a:p>
          <a:p>
            <a:r>
              <a:rPr lang="en-US" dirty="0"/>
              <a:t>Interview Results will not be for public viewing</a:t>
            </a:r>
          </a:p>
          <a:p>
            <a:pPr lvl="1"/>
            <a:r>
              <a:rPr lang="en-US" dirty="0"/>
              <a:t>only accessed by Shepherds</a:t>
            </a:r>
          </a:p>
        </p:txBody>
      </p:sp>
    </p:spTree>
    <p:extLst>
      <p:ext uri="{BB962C8B-B14F-4D97-AF65-F5344CB8AC3E}">
        <p14:creationId xmlns:p14="http://schemas.microsoft.com/office/powerpoint/2010/main" val="153857589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1767</TotalTime>
  <Words>950</Words>
  <Application>Microsoft Office PowerPoint</Application>
  <PresentationFormat>On-screen Show (4:3)</PresentationFormat>
  <Paragraphs>56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Wisp</vt:lpstr>
      <vt:lpstr>Exit Interviews</vt:lpstr>
      <vt:lpstr>Background and Objectives </vt:lpstr>
      <vt:lpstr>Who should conduct the interview?</vt:lpstr>
      <vt:lpstr>Email Introduction </vt:lpstr>
      <vt:lpstr>Typical Questions</vt:lpstr>
      <vt:lpstr>Example </vt:lpstr>
      <vt:lpstr>Young mom with kids – considered but declined  </vt:lpstr>
      <vt:lpstr>Posting Interview Results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Background and Objectives</dc:title>
  <dc:creator>peggy fonke</dc:creator>
  <cp:lastModifiedBy>Peggy Fonke</cp:lastModifiedBy>
  <cp:revision>5</cp:revision>
  <dcterms:created xsi:type="dcterms:W3CDTF">2023-11-12T18:45:39Z</dcterms:created>
  <dcterms:modified xsi:type="dcterms:W3CDTF">2025-10-06T19:09:39Z</dcterms:modified>
</cp:coreProperties>
</file>